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Montserrat"/>
      <p:regular r:id="rId21"/>
      <p:bold r:id="rId22"/>
      <p:italic r:id="rId23"/>
      <p:boldItalic r:id="rId24"/>
    </p:embeddedFont>
    <p:embeddedFont>
      <p:font typeface="Lato"/>
      <p:regular r:id="rId25"/>
      <p:bold r:id="rId26"/>
      <p:italic r:id="rId27"/>
      <p:boldItalic r:id="rId28"/>
    </p:embeddedFont>
    <p:embeddedFont>
      <p:font typeface="Lora"/>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ora-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ora-italic.fntdata"/><Relationship Id="rId30" Type="http://schemas.openxmlformats.org/officeDocument/2006/relationships/font" Target="fonts/Lora-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Lora-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cece339cfe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cece339cfe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CA" sz="1400" u="sng">
                <a:solidFill>
                  <a:schemeClr val="dk1"/>
                </a:solidFill>
              </a:rPr>
              <a:t>Improvements:</a:t>
            </a:r>
            <a:endParaRPr sz="1400" u="sng">
              <a:solidFill>
                <a:schemeClr val="dk1"/>
              </a:solidFill>
            </a:endParaRPr>
          </a:p>
          <a:p>
            <a:pPr indent="0" lvl="0" marL="0" rtl="0" algn="l">
              <a:spcBef>
                <a:spcPts val="0"/>
              </a:spcBef>
              <a:spcAft>
                <a:spcPts val="0"/>
              </a:spcAft>
              <a:buClr>
                <a:schemeClr val="dk1"/>
              </a:buClr>
              <a:buSzPts val="1100"/>
              <a:buFont typeface="Arial"/>
              <a:buNone/>
            </a:pPr>
            <a:r>
              <a:t/>
            </a:r>
            <a:endParaRPr sz="1400" u="sng">
              <a:solidFill>
                <a:schemeClr val="dk1"/>
              </a:solidFill>
            </a:endParaRPr>
          </a:p>
          <a:p>
            <a:pPr indent="-317500" lvl="0" marL="457200" rtl="0" algn="l">
              <a:spcBef>
                <a:spcPts val="0"/>
              </a:spcBef>
              <a:spcAft>
                <a:spcPts val="0"/>
              </a:spcAft>
              <a:buClr>
                <a:schemeClr val="dk1"/>
              </a:buClr>
              <a:buSzPts val="1400"/>
              <a:buChar char="●"/>
            </a:pPr>
            <a:r>
              <a:rPr lang="en-CA" sz="1400" u="sng">
                <a:solidFill>
                  <a:schemeClr val="dk1"/>
                </a:solidFill>
              </a:rPr>
              <a:t>Hard-negative mining: </a:t>
            </a:r>
            <a:endParaRPr sz="1400" u="sng">
              <a:solidFill>
                <a:schemeClr val="dk1"/>
              </a:solidFill>
            </a:endParaRPr>
          </a:p>
          <a:p>
            <a:pPr indent="-317500" lvl="1" marL="914400" rtl="0" algn="l">
              <a:spcBef>
                <a:spcPts val="0"/>
              </a:spcBef>
              <a:spcAft>
                <a:spcPts val="0"/>
              </a:spcAft>
              <a:buClr>
                <a:schemeClr val="dk1"/>
              </a:buClr>
              <a:buSzPts val="1400"/>
              <a:buChar char="○"/>
            </a:pPr>
            <a:r>
              <a:rPr lang="en-CA" sz="1400" u="sng">
                <a:solidFill>
                  <a:schemeClr val="dk1"/>
                </a:solidFill>
              </a:rPr>
              <a:t>train on the false-positive patch</a:t>
            </a:r>
            <a:endParaRPr sz="1400" u="sng">
              <a:solidFill>
                <a:schemeClr val="dk1"/>
              </a:solidFill>
            </a:endParaRPr>
          </a:p>
          <a:p>
            <a:pPr indent="0" lvl="0" marL="0" rtl="0" algn="l">
              <a:spcBef>
                <a:spcPts val="0"/>
              </a:spcBef>
              <a:spcAft>
                <a:spcPts val="0"/>
              </a:spcAft>
              <a:buNone/>
            </a:pPr>
            <a:r>
              <a:t/>
            </a:r>
            <a:endParaRPr sz="1400" u="sng">
              <a:solidFill>
                <a:schemeClr val="dk1"/>
              </a:solidFill>
            </a:endParaRPr>
          </a:p>
          <a:p>
            <a:pPr indent="-317500" lvl="0" marL="457200" rtl="0" algn="l">
              <a:spcBef>
                <a:spcPts val="0"/>
              </a:spcBef>
              <a:spcAft>
                <a:spcPts val="0"/>
              </a:spcAft>
              <a:buClr>
                <a:schemeClr val="dk1"/>
              </a:buClr>
              <a:buSzPts val="1400"/>
              <a:buChar char="●"/>
            </a:pPr>
            <a:r>
              <a:rPr lang="en-CA" sz="1400" u="sng">
                <a:solidFill>
                  <a:schemeClr val="dk1"/>
                </a:solidFill>
              </a:rPr>
              <a:t>use a image pyramids</a:t>
            </a:r>
            <a:endParaRPr sz="1400" u="sng">
              <a:solidFill>
                <a:schemeClr val="dk1"/>
              </a:solidFill>
            </a:endParaRPr>
          </a:p>
          <a:p>
            <a:pPr indent="-317500" lvl="0" marL="457200" rtl="0" algn="l">
              <a:spcBef>
                <a:spcPts val="0"/>
              </a:spcBef>
              <a:spcAft>
                <a:spcPts val="0"/>
              </a:spcAft>
              <a:buClr>
                <a:schemeClr val="dk1"/>
              </a:buClr>
              <a:buSzPts val="1400"/>
              <a:buChar char="●"/>
            </a:pPr>
            <a:r>
              <a:rPr lang="en-CA" sz="1400" u="sng">
                <a:solidFill>
                  <a:schemeClr val="dk1"/>
                </a:solidFill>
              </a:rPr>
              <a:t>Rotation on the training images</a:t>
            </a:r>
            <a:endParaRPr sz="1400" u="sng">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cc1e58dd6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cc1e58dd6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cc1e58dd63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cc1e58dd63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CA"/>
              <a:t>You Only Look Once </a:t>
            </a:r>
            <a:r>
              <a:rPr lang="en-CA"/>
              <a:t>or </a:t>
            </a:r>
            <a:r>
              <a:rPr b="1" lang="en-CA"/>
              <a:t>YOLO </a:t>
            </a:r>
            <a:r>
              <a:rPr lang="en-CA"/>
              <a:t>is one of the popular algorithms in object detection used by the researchers around the globe. According to the researchers at Facebook AI Research, the unified architecture of YOLO is extremely fast in manner. The base YOLO model processes images in real-time at 45 frames per second, while the smaller version of the network, Fast YOLO processes an astounding 155 frames per second while still achieving double the mAP of other real-time detectors. This algorithm outperforms the other detection methods, including DPM and R-CNN, when generalising from natural images to other domains like artwork.</a:t>
            </a:r>
            <a:endParaRPr/>
          </a:p>
          <a:p>
            <a:pPr indent="0" lvl="0" marL="0" rtl="0" algn="l">
              <a:spcBef>
                <a:spcPts val="1200"/>
              </a:spcBef>
              <a:spcAft>
                <a:spcPts val="0"/>
              </a:spcAft>
              <a:buNone/>
            </a:pPr>
            <a:r>
              <a:rPr lang="en-CA"/>
              <a:t>Personal Notes go here → GPEddie</a:t>
            </a:r>
            <a:endParaRPr/>
          </a:p>
          <a:p>
            <a:pPr indent="0" lvl="0" marL="0" rtl="0" algn="l">
              <a:spcBef>
                <a:spcPts val="0"/>
              </a:spcBef>
              <a:spcAft>
                <a:spcPts val="0"/>
              </a:spcAft>
              <a:buNone/>
            </a:pPr>
            <a:r>
              <a:rPr lang="en-CA"/>
              <a:t>YOLO is one of the most popular technique for object detection. It divides up the image into a grid of cells.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cece339cfe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cece339cfe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cc1e58dd63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cc1e58dd63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cc1e58dd63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cc1e58dd63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cbfae1375a_0_10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cbfae1375a_0_10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sz="1300">
                <a:latin typeface="Lato"/>
                <a:ea typeface="Lato"/>
                <a:cs typeface="Lato"/>
                <a:sym typeface="Lato"/>
              </a:rPr>
              <a:t>To start off </a:t>
            </a:r>
            <a:endParaRPr sz="1300">
              <a:latin typeface="Lato"/>
              <a:ea typeface="Lato"/>
              <a:cs typeface="Lato"/>
              <a:sym typeface="Lato"/>
            </a:endParaRPr>
          </a:p>
          <a:p>
            <a:pPr indent="0" lvl="0" marL="0" rtl="0" algn="l">
              <a:spcBef>
                <a:spcPts val="0"/>
              </a:spcBef>
              <a:spcAft>
                <a:spcPts val="0"/>
              </a:spcAft>
              <a:buNone/>
            </a:pPr>
            <a:r>
              <a:t/>
            </a:r>
            <a:endParaRPr sz="1300">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CA" sz="1300">
                <a:latin typeface="Lato"/>
                <a:ea typeface="Lato"/>
                <a:cs typeface="Lato"/>
                <a:sym typeface="Lato"/>
              </a:rPr>
              <a:t>A Convolutional Neural Network also known as a ConvNet or CNN is one of the representative algorithms in Deep Learning. Which can take in an input image, assign importance (learnable weights and biases) to various aspects/objects in the image and be able to differentiate one from the other. The pre-processing required in a ConvNet is much lower as compared to other classification algorithms. While in other methods filters are hand-engineered, with enough training, ConvNets have the ability to learn these filters/characteristics.</a:t>
            </a:r>
            <a:endParaRPr sz="1300">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300">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CA" sz="1300">
                <a:latin typeface="Lato"/>
                <a:ea typeface="Lato"/>
                <a:cs typeface="Lato"/>
                <a:sym typeface="Lato"/>
              </a:rPr>
              <a:t>Convolutional layer, Pooling layer and Fully -connected layer</a:t>
            </a:r>
            <a:endParaRPr sz="1300">
              <a:latin typeface="Lato"/>
              <a:ea typeface="Lato"/>
              <a:cs typeface="Lato"/>
              <a:sym typeface="Lato"/>
            </a:endParaRPr>
          </a:p>
          <a:p>
            <a:pPr indent="0" lvl="0" marL="0" rtl="0" algn="l">
              <a:spcBef>
                <a:spcPts val="0"/>
              </a:spcBef>
              <a:spcAft>
                <a:spcPts val="0"/>
              </a:spcAft>
              <a:buNone/>
            </a:pPr>
            <a:r>
              <a:t/>
            </a:r>
            <a:endParaRPr sz="1300">
              <a:latin typeface="Lato"/>
              <a:ea typeface="Lato"/>
              <a:cs typeface="Lato"/>
              <a:sym typeface="La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cbfae137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cbfae137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There are the various algorithms that can be used for object detection.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Faster RCNN is the upgraded version of Fast RCNN which is an upgraded version of RCNN.</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Similar to RCNN is the YOLO </a:t>
            </a:r>
            <a:r>
              <a:rPr lang="en-CA"/>
              <a:t>algorithm</a:t>
            </a:r>
            <a:r>
              <a:rPr lang="en-CA"/>
              <a:t> that is based on CNN’s</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CA">
                <a:solidFill>
                  <a:schemeClr val="dk1"/>
                </a:solidFill>
              </a:rPr>
              <a:t>Histogram of oriented gradients (</a:t>
            </a:r>
            <a:r>
              <a:rPr b="1" lang="en-CA">
                <a:solidFill>
                  <a:schemeClr val="dk1"/>
                </a:solidFill>
              </a:rPr>
              <a:t>HOG</a:t>
            </a:r>
            <a:r>
              <a:rPr lang="en-CA">
                <a:solidFill>
                  <a:schemeClr val="dk1"/>
                </a:solidFill>
              </a:rPr>
              <a:t>) is basically a feature descriptor that is utilised to detect objects in image processing and other computer vision techniques.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CA"/>
              <a:t>SSD is a method for detecting objects in images using a single deep neural network.</a:t>
            </a:r>
            <a:r>
              <a:rPr lang="en-CA"/>
              <a:t> The SSD approach discretises the output space of bounding boxes into a set of default boxes over different aspect ratios. After discretising, the method scales per feature map location. The Single Shot Detector network combines predictions from multiple feature maps with different resolutions to naturally handle objects of various sizes.</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Spatial Pyramid Pooling (SPP-net) is a network structure that can generate a fixed-length representation regardless of image size/scale. Pyramid pooling is said to be robust to object deformations, and SPP-net improves all CNN-based image classification methods.</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rPr b="1" lang="en-CA"/>
              <a:t>Region-based Fully Convolutional Networks or R-FCN is a region-based detector for object detection. Unlike other region-based detectors that apply a costly per-region subnetwork such as Fast R-CNN or Faster R-CNN, this region-based detector is fully convolutional with almost all computation shared on the entire image. </a:t>
            </a:r>
            <a:endParaRPr b="1"/>
          </a:p>
          <a:p>
            <a:pPr indent="0" lvl="0" marL="0" rtl="0" algn="l">
              <a:lnSpc>
                <a:spcPct val="115000"/>
              </a:lnSpc>
              <a:spcBef>
                <a:spcPts val="1200"/>
              </a:spcBef>
              <a:spcAft>
                <a:spcPts val="0"/>
              </a:spcAft>
              <a:buClr>
                <a:schemeClr val="dk1"/>
              </a:buClr>
              <a:buSzPts val="1100"/>
              <a:buFont typeface="Arial"/>
              <a:buNone/>
            </a:pPr>
            <a:r>
              <a:rPr lang="en-CA"/>
              <a:t>R-FCN consists of shared, fully convolutional architectures as is the case of FCN that is known to yield a better result than the Faster R-CNN. In this algorithm, all learnable weight layers are convolutional and are designed to classify the ROIs into object categories and backgrounds.</a:t>
            </a:r>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cc2dc4a476_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cc2dc4a476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CA">
                <a:solidFill>
                  <a:schemeClr val="dk1"/>
                </a:solidFill>
              </a:rPr>
              <a:t>The dataset we used for our Project is the Penn-Fudan Dataset, it has fully </a:t>
            </a:r>
            <a:r>
              <a:rPr lang="en-CA">
                <a:solidFill>
                  <a:schemeClr val="dk1"/>
                </a:solidFill>
              </a:rPr>
              <a:t>labeled</a:t>
            </a:r>
            <a:r>
              <a:rPr lang="en-CA">
                <a:solidFill>
                  <a:schemeClr val="dk1"/>
                </a:solidFill>
              </a:rPr>
              <a:t> bounding boxes as well as segmentation masks.</a:t>
            </a:r>
            <a:endParaRPr>
              <a:solidFill>
                <a:schemeClr val="dk1"/>
              </a:solidFill>
            </a:endParaRPr>
          </a:p>
          <a:p>
            <a:pPr indent="0" lvl="0" marL="0" rtl="0" algn="l">
              <a:lnSpc>
                <a:spcPct val="115000"/>
              </a:lnSpc>
              <a:spcBef>
                <a:spcPts val="1200"/>
              </a:spcBef>
              <a:spcAft>
                <a:spcPts val="0"/>
              </a:spcAft>
              <a:buNone/>
            </a:pPr>
            <a:r>
              <a:rPr lang="en-CA">
                <a:solidFill>
                  <a:schemeClr val="dk1"/>
                </a:solidFill>
              </a:rPr>
              <a:t>The objects we are interested in these images are pedestrians and each image will have at least one pedestrian in it. </a:t>
            </a:r>
            <a:endParaRPr/>
          </a:p>
          <a:p>
            <a:pPr indent="0" lvl="0" marL="0" rtl="0" algn="l">
              <a:lnSpc>
                <a:spcPct val="115000"/>
              </a:lnSpc>
              <a:spcBef>
                <a:spcPts val="1200"/>
              </a:spcBef>
              <a:spcAft>
                <a:spcPts val="0"/>
              </a:spcAft>
              <a:buClr>
                <a:schemeClr val="dk1"/>
              </a:buClr>
              <a:buSzPts val="1100"/>
              <a:buFont typeface="Arial"/>
              <a:buNone/>
            </a:pPr>
            <a:r>
              <a:rPr lang="en-CA"/>
              <a:t>The heights of labeled pedestrians in this database fall into [180,390] pixels. All labeled pedestrians are straight up.</a:t>
            </a:r>
            <a:endParaRPr/>
          </a:p>
          <a:p>
            <a:pPr indent="0" lvl="0" marL="0" rtl="0" algn="l">
              <a:lnSpc>
                <a:spcPct val="115000"/>
              </a:lnSpc>
              <a:spcBef>
                <a:spcPts val="1200"/>
              </a:spcBef>
              <a:spcAft>
                <a:spcPts val="1200"/>
              </a:spcAft>
              <a:buNone/>
            </a:pPr>
            <a:r>
              <a:rPr lang="en-CA"/>
              <a:t>There are 170 images with 345 labeled pedestrians, among which 96 images are taken from around University of Pennsylvania, and other 74 are taken from around Fudan University.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cbfae1375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cbfae1375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CA"/>
              <a:t>Faster R-CNN </a:t>
            </a:r>
            <a:r>
              <a:rPr lang="en-CA"/>
              <a:t>is an object detection algorithm that is similar to R-CNN but utilises the Region Proposal Network (RPN) that shares full-image convolutional features with the detection network.It does that in a </a:t>
            </a:r>
            <a:r>
              <a:rPr lang="en-CA"/>
              <a:t>more cost effectively </a:t>
            </a:r>
            <a:r>
              <a:rPr lang="en-CA"/>
              <a:t>than either R-CNN and Fast R-CNN. </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It takes the image extracts its features with a CNN and feeds that into the RPN which is  []</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An </a:t>
            </a:r>
            <a:r>
              <a:rPr b="1" lang="en-CA"/>
              <a:t>RNN</a:t>
            </a:r>
            <a:r>
              <a:rPr lang="en-CA"/>
              <a:t> or </a:t>
            </a:r>
            <a:r>
              <a:rPr b="1" lang="en-CA"/>
              <a:t>Region Proposal Network </a:t>
            </a:r>
            <a:r>
              <a:rPr lang="en-CA"/>
              <a:t>is basically a fully convolutional network that simultaneously predicts the object bounds as well as objectness scores at each position of the object and is trained end-to-end to generate high-quality region proposals, which are then used by Fast R-CNN for detection of objects.</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How it differs:</a:t>
            </a:r>
            <a:endParaRPr/>
          </a:p>
          <a:p>
            <a:pPr indent="0" lvl="0" marL="0" rtl="0" algn="l">
              <a:lnSpc>
                <a:spcPct val="115000"/>
              </a:lnSpc>
              <a:spcBef>
                <a:spcPts val="1200"/>
              </a:spcBef>
              <a:spcAft>
                <a:spcPts val="0"/>
              </a:spcAft>
              <a:buNone/>
            </a:pPr>
            <a:r>
              <a:rPr lang="en-CA">
                <a:solidFill>
                  <a:schemeClr val="dk1"/>
                </a:solidFill>
              </a:rPr>
              <a:t>The first module generates 2,000 region proposals using the </a:t>
            </a:r>
            <a:r>
              <a:rPr b="1" lang="en-CA">
                <a:solidFill>
                  <a:schemeClr val="dk1"/>
                </a:solidFill>
              </a:rPr>
              <a:t>Selective Search</a:t>
            </a:r>
            <a:r>
              <a:rPr lang="en-CA">
                <a:solidFill>
                  <a:schemeClr val="dk1"/>
                </a:solidFill>
              </a:rPr>
              <a:t> algorithm and feeding the extracted features into an SVM</a:t>
            </a:r>
            <a:endParaRPr/>
          </a:p>
          <a:p>
            <a:pPr indent="0" lvl="0" marL="0" rtl="0" algn="l">
              <a:lnSpc>
                <a:spcPct val="115000"/>
              </a:lnSpc>
              <a:spcBef>
                <a:spcPts val="1200"/>
              </a:spcBef>
              <a:spcAft>
                <a:spcPts val="0"/>
              </a:spcAft>
              <a:buNone/>
            </a:pPr>
            <a:r>
              <a:rPr lang="en-CA">
                <a:solidFill>
                  <a:schemeClr val="dk1"/>
                </a:solidFill>
              </a:rPr>
              <a:t>Proposed a new layer called </a:t>
            </a:r>
            <a:r>
              <a:rPr b="1" lang="en-CA">
                <a:solidFill>
                  <a:schemeClr val="dk1"/>
                </a:solidFill>
              </a:rPr>
              <a:t>ROI Pooling</a:t>
            </a:r>
            <a:r>
              <a:rPr lang="en-CA">
                <a:solidFill>
                  <a:schemeClr val="dk1"/>
                </a:solidFill>
              </a:rPr>
              <a:t> that extracts equal-length feature vectors from all proposals (i.e. ROIs) in the same image. → Fast RCNN</a:t>
            </a:r>
            <a:endParaRPr>
              <a:solidFill>
                <a:schemeClr val="dk1"/>
              </a:solidFill>
            </a:endParaRPr>
          </a:p>
          <a:p>
            <a:pPr indent="0" lvl="0" marL="0" rtl="0" algn="l">
              <a:lnSpc>
                <a:spcPct val="115000"/>
              </a:lnSpc>
              <a:spcBef>
                <a:spcPts val="1200"/>
              </a:spcBef>
              <a:spcAft>
                <a:spcPts val="0"/>
              </a:spcAft>
              <a:buNone/>
            </a:pPr>
            <a:r>
              <a:rPr b="1" lang="en-CA">
                <a:solidFill>
                  <a:schemeClr val="dk1"/>
                </a:solidFill>
              </a:rPr>
              <a:t>Faster R-CNN</a:t>
            </a:r>
            <a:r>
              <a:rPr lang="en-CA">
                <a:solidFill>
                  <a:schemeClr val="dk1"/>
                </a:solidFill>
              </a:rPr>
              <a:t> shares computations (i.e. convolutional layer calculations) across all proposals (i.e. ROIs) rather than doing the calculations for each proposal independently.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cc2dc4a476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cc2dc4a476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The image was never seen by the dataset while training.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cc1e58dd63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cc1e58dd63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CA" u="sng"/>
              <a:t>Histogram of oriented gradients (HOG)</a:t>
            </a:r>
            <a:r>
              <a:rPr lang="en-CA" u="sng"/>
              <a:t> is basically a </a:t>
            </a:r>
            <a:r>
              <a:rPr b="1" lang="en-CA" u="sng"/>
              <a:t>feature descriptor</a:t>
            </a:r>
            <a:r>
              <a:rPr lang="en-CA" u="sng"/>
              <a:t> that is utilized in objects detection. It process the image and outputs The Histogram of oriented gradients descriptor technique includes occurrences of gradient orientation in localised portions of an image, such as detection window, the region of interest (ROI), among others. </a:t>
            </a:r>
            <a:endParaRPr u="sng"/>
          </a:p>
          <a:p>
            <a:pPr indent="0" lvl="0" marL="0" rtl="0" algn="l">
              <a:lnSpc>
                <a:spcPct val="115000"/>
              </a:lnSpc>
              <a:spcBef>
                <a:spcPts val="1200"/>
              </a:spcBef>
              <a:spcAft>
                <a:spcPts val="0"/>
              </a:spcAft>
              <a:buNone/>
            </a:pPr>
            <a:r>
              <a:rPr lang="en-CA"/>
              <a:t>Add personal </a:t>
            </a:r>
            <a:r>
              <a:rPr lang="en-CA"/>
              <a:t>notes</a:t>
            </a:r>
            <a:r>
              <a:rPr lang="en-CA"/>
              <a:t> here?? → Percy</a:t>
            </a:r>
            <a:endParaRPr/>
          </a:p>
          <a:p>
            <a:pPr indent="0" lvl="0" marL="0" rtl="0" algn="l">
              <a:lnSpc>
                <a:spcPct val="115000"/>
              </a:lnSpc>
              <a:spcBef>
                <a:spcPts val="1200"/>
              </a:spcBef>
              <a:spcAft>
                <a:spcPts val="0"/>
              </a:spcAft>
              <a:buNone/>
            </a:pPr>
            <a:r>
              <a:rPr lang="en-CA"/>
              <a:t>HOG is an efficient way to extract gradient features out of the images. </a:t>
            </a:r>
            <a:endParaRPr/>
          </a:p>
          <a:p>
            <a:pPr indent="0" lvl="0" marL="0" rtl="0" algn="l">
              <a:lnSpc>
                <a:spcPct val="115000"/>
              </a:lnSpc>
              <a:spcBef>
                <a:spcPts val="1200"/>
              </a:spcBef>
              <a:spcAft>
                <a:spcPts val="0"/>
              </a:spcAft>
              <a:buNone/>
            </a:pPr>
            <a:r>
              <a:rPr lang="en-CA"/>
              <a:t>The gradient features includes the magnitudes and directions of the gradient of the pixels</a:t>
            </a:r>
            <a:endParaRPr/>
          </a:p>
          <a:p>
            <a:pPr indent="0" lvl="0" marL="0" rtl="0" algn="l">
              <a:lnSpc>
                <a:spcPct val="115000"/>
              </a:lnSpc>
              <a:spcBef>
                <a:spcPts val="1200"/>
              </a:spcBef>
              <a:spcAft>
                <a:spcPts val="1200"/>
              </a:spcAft>
              <a:buNone/>
            </a:pPr>
            <a:r>
              <a:rPr lang="en-CA"/>
              <a:t>By saying feature After normalizing the pixel values, comput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cece339cfe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cece339cfe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sz="1250" u="sng">
                <a:solidFill>
                  <a:srgbClr val="111111"/>
                </a:solidFill>
                <a:highlight>
                  <a:srgbClr val="FDFDFD"/>
                </a:highlight>
                <a:latin typeface="Lora"/>
                <a:ea typeface="Lora"/>
                <a:cs typeface="Lora"/>
                <a:sym typeface="Lora"/>
              </a:rPr>
              <a:t>Robustness --- To handle small distortion with </a:t>
            </a:r>
            <a:r>
              <a:rPr lang="en-CA" sz="1250" u="sng">
                <a:solidFill>
                  <a:srgbClr val="111111"/>
                </a:solidFill>
                <a:highlight>
                  <a:srgbClr val="FDFDFD"/>
                </a:highlight>
                <a:latin typeface="Lora"/>
                <a:ea typeface="Lora"/>
                <a:cs typeface="Lora"/>
                <a:sym typeface="Lora"/>
              </a:rPr>
              <a:t>splitting</a:t>
            </a:r>
            <a:r>
              <a:rPr lang="en-CA" sz="1250" u="sng">
                <a:solidFill>
                  <a:srgbClr val="111111"/>
                </a:solidFill>
                <a:highlight>
                  <a:srgbClr val="FDFDFD"/>
                </a:highlight>
                <a:latin typeface="Lora"/>
                <a:ea typeface="Lora"/>
                <a:cs typeface="Lora"/>
                <a:sym typeface="Lora"/>
              </a:rPr>
              <a:t> gradient magnitude into two bins of the histogram.</a:t>
            </a:r>
            <a:endParaRPr sz="1250" u="sng">
              <a:solidFill>
                <a:srgbClr val="111111"/>
              </a:solidFill>
              <a:highlight>
                <a:srgbClr val="FDFDFD"/>
              </a:highlight>
              <a:latin typeface="Lora"/>
              <a:ea typeface="Lora"/>
              <a:cs typeface="Lora"/>
              <a:sym typeface="Lora"/>
            </a:endParaRPr>
          </a:p>
          <a:p>
            <a:pPr indent="0" lvl="0" marL="0" rtl="0" algn="l">
              <a:spcBef>
                <a:spcPts val="0"/>
              </a:spcBef>
              <a:spcAft>
                <a:spcPts val="0"/>
              </a:spcAft>
              <a:buNone/>
            </a:pPr>
            <a:r>
              <a:t/>
            </a:r>
            <a:endParaRPr sz="1250">
              <a:solidFill>
                <a:srgbClr val="111111"/>
              </a:solidFill>
              <a:highlight>
                <a:srgbClr val="FDFDFD"/>
              </a:highlight>
              <a:latin typeface="Lora"/>
              <a:ea typeface="Lora"/>
              <a:cs typeface="Lora"/>
              <a:sym typeface="Lora"/>
            </a:endParaRPr>
          </a:p>
          <a:p>
            <a:pPr indent="0" lvl="0" marL="0" rtl="0" algn="l">
              <a:spcBef>
                <a:spcPts val="0"/>
              </a:spcBef>
              <a:spcAft>
                <a:spcPts val="0"/>
              </a:spcAft>
              <a:buClr>
                <a:schemeClr val="dk1"/>
              </a:buClr>
              <a:buSzPts val="1100"/>
              <a:buFont typeface="Arial"/>
              <a:buNone/>
            </a:pPr>
            <a:r>
              <a:rPr lang="en-CA" sz="1250">
                <a:solidFill>
                  <a:srgbClr val="111111"/>
                </a:solidFill>
                <a:highlight>
                  <a:srgbClr val="FDFDFD"/>
                </a:highlight>
                <a:latin typeface="Lora"/>
                <a:ea typeface="Lora"/>
                <a:cs typeface="Lora"/>
                <a:sym typeface="Lora"/>
              </a:rPr>
              <a:t>For better robustness, if the direction of the gradient vector of a pixel lays between two buckets, its magnitude does not all go into the closer one but proportionally split between two. For example, if a pixel’s gradient vector has magnitude 8 and degree 15, it is between two buckets for degree 0 and 20 and we would assign 2 to bucket 0 and 6 to bucket 20.</a:t>
            </a:r>
            <a:endParaRPr sz="1250">
              <a:solidFill>
                <a:srgbClr val="111111"/>
              </a:solidFill>
              <a:highlight>
                <a:srgbClr val="FDFDFD"/>
              </a:highlight>
              <a:latin typeface="Lora"/>
              <a:ea typeface="Lora"/>
              <a:cs typeface="Lora"/>
              <a:sym typeface="Lora"/>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CA" sz="1250" u="sng">
                <a:solidFill>
                  <a:srgbClr val="111111"/>
                </a:solidFill>
                <a:highlight>
                  <a:srgbClr val="FDFDFD"/>
                </a:highlight>
                <a:latin typeface="Lora"/>
                <a:ea typeface="Lora"/>
                <a:cs typeface="Lora"/>
                <a:sym typeface="Lora"/>
              </a:rPr>
              <a:t>This interesting configuration makes the histogram much more stable when small distortion is applied to the image.</a:t>
            </a:r>
            <a:endParaRPr u="sng"/>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cece339cfe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cece339cfe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Needs a lot more training samples to go anywhere near either Mask-RCNN or Yolo</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Didn’t put any graphs of validation and training scores in the image because would better fit in a report with a more detailed explanations.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CA">
                <a:solidFill>
                  <a:schemeClr val="dk1"/>
                </a:solidFill>
              </a:rPr>
              <a:t>Improvements: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CA">
                <a:solidFill>
                  <a:schemeClr val="dk1"/>
                </a:solidFill>
              </a:rPr>
              <a:t>Hard-negative mining: </a:t>
            </a:r>
            <a:endParaRPr>
              <a:solidFill>
                <a:schemeClr val="dk1"/>
              </a:solidFill>
            </a:endParaRPr>
          </a:p>
          <a:p>
            <a:pPr indent="457200" lvl="0" marL="0" rtl="0" algn="l">
              <a:spcBef>
                <a:spcPts val="0"/>
              </a:spcBef>
              <a:spcAft>
                <a:spcPts val="0"/>
              </a:spcAft>
              <a:buClr>
                <a:schemeClr val="dk1"/>
              </a:buClr>
              <a:buSzPts val="1100"/>
              <a:buFont typeface="Arial"/>
              <a:buNone/>
            </a:pPr>
            <a:r>
              <a:rPr lang="en-CA">
                <a:solidFill>
                  <a:schemeClr val="dk1"/>
                </a:solidFill>
              </a:rPr>
              <a:t>train on the false-positive patch</a:t>
            </a:r>
            <a:endParaRPr>
              <a:solidFill>
                <a:schemeClr val="dk1"/>
              </a:solidFill>
            </a:endParaRPr>
          </a:p>
          <a:p>
            <a:pPr indent="45720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CA">
                <a:solidFill>
                  <a:schemeClr val="dk1"/>
                </a:solidFill>
              </a:rPr>
              <a:t>use a image pyramids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C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towardsdatascience.com/a-comprehensive-guide-to-convolutional-neural-networks-the-eli5-way-3bd2b1164a53" TargetMode="External"/><Relationship Id="rId4" Type="http://schemas.openxmlformats.org/officeDocument/2006/relationships/hyperlink" Target="https://analyticsindiamag.com/top-8-algorithms-for-object-detection/" TargetMode="External"/><Relationship Id="rId9" Type="http://schemas.openxmlformats.org/officeDocument/2006/relationships/hyperlink" Target="https://blog.paperspace.com/faster-r-cnn-explained-object-detection/" TargetMode="External"/><Relationship Id="rId5" Type="http://schemas.openxmlformats.org/officeDocument/2006/relationships/hyperlink" Target="https://papers.nips.cc/paper/2015/file/14bfa6bb14875e45bba028a21ed38046-Paper.pdf" TargetMode="External"/><Relationship Id="rId6" Type="http://schemas.openxmlformats.org/officeDocument/2006/relationships/hyperlink" Target="https://www.cv-foundation.org/openaccess/content_cvpr_2016/papers/Redmon_You_Only_Look_CVPR_2016_paper.pdf" TargetMode="External"/><Relationship Id="rId7" Type="http://schemas.openxmlformats.org/officeDocument/2006/relationships/hyperlink" Target="https://software.intel.com/content/www/us/en/develop/documentation/ipp-dev-reference/top/volume-2-image-processing/computer-vision/feature-detection-functions/histogram-of-oriented-gradients-hog-descriptor.html" TargetMode="External"/><Relationship Id="rId8" Type="http://schemas.openxmlformats.org/officeDocument/2006/relationships/hyperlink" Target="https://www.cis.upenn.edu/~jshi/ped_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CA"/>
              <a:t>Object Detection</a:t>
            </a:r>
            <a:endParaRPr/>
          </a:p>
        </p:txBody>
      </p:sp>
      <p:sp>
        <p:nvSpPr>
          <p:cNvPr id="135" name="Google Shape;135;p13"/>
          <p:cNvSpPr txBox="1"/>
          <p:nvPr>
            <p:ph idx="1" type="subTitle"/>
          </p:nvPr>
        </p:nvSpPr>
        <p:spPr>
          <a:xfrm>
            <a:off x="5257300" y="3924925"/>
            <a:ext cx="3118800" cy="701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CA"/>
              <a:t>Group J</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CA"/>
              <a:t>Junaid Suleman, </a:t>
            </a:r>
            <a:r>
              <a:rPr lang="en-CA"/>
              <a:t>Percy Jia, </a:t>
            </a:r>
            <a:r>
              <a:rPr lang="en-CA"/>
              <a:t>Wenbo Wu </a:t>
            </a:r>
            <a:endParaRPr>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22"/>
          <p:cNvPicPr preferRelativeResize="0"/>
          <p:nvPr/>
        </p:nvPicPr>
        <p:blipFill>
          <a:blip r:embed="rId3">
            <a:alphaModFix/>
          </a:blip>
          <a:stretch>
            <a:fillRect/>
          </a:stretch>
        </p:blipFill>
        <p:spPr>
          <a:xfrm>
            <a:off x="881063" y="166688"/>
            <a:ext cx="3714750" cy="2809875"/>
          </a:xfrm>
          <a:prstGeom prst="rect">
            <a:avLst/>
          </a:prstGeom>
          <a:noFill/>
          <a:ln>
            <a:noFill/>
          </a:ln>
        </p:spPr>
      </p:pic>
      <p:pic>
        <p:nvPicPr>
          <p:cNvPr id="190" name="Google Shape;190;p22"/>
          <p:cNvPicPr preferRelativeResize="0"/>
          <p:nvPr/>
        </p:nvPicPr>
        <p:blipFill>
          <a:blip r:embed="rId4">
            <a:alphaModFix/>
          </a:blip>
          <a:stretch>
            <a:fillRect/>
          </a:stretch>
        </p:blipFill>
        <p:spPr>
          <a:xfrm>
            <a:off x="857250" y="2388875"/>
            <a:ext cx="3762375" cy="2409825"/>
          </a:xfrm>
          <a:prstGeom prst="rect">
            <a:avLst/>
          </a:prstGeom>
          <a:noFill/>
          <a:ln>
            <a:noFill/>
          </a:ln>
        </p:spPr>
      </p:pic>
      <p:pic>
        <p:nvPicPr>
          <p:cNvPr id="191" name="Google Shape;191;p22"/>
          <p:cNvPicPr preferRelativeResize="0"/>
          <p:nvPr/>
        </p:nvPicPr>
        <p:blipFill>
          <a:blip r:embed="rId5">
            <a:alphaModFix/>
          </a:blip>
          <a:stretch>
            <a:fillRect/>
          </a:stretch>
        </p:blipFill>
        <p:spPr>
          <a:xfrm>
            <a:off x="4772025" y="152400"/>
            <a:ext cx="4219574" cy="474348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3"/>
          <p:cNvSpPr txBox="1"/>
          <p:nvPr>
            <p:ph idx="1" type="body"/>
          </p:nvPr>
        </p:nvSpPr>
        <p:spPr>
          <a:xfrm>
            <a:off x="668525" y="427675"/>
            <a:ext cx="7668000" cy="426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CA" sz="1700"/>
              <a:t>Steps of creating a HOG-based SVM Classifier:</a:t>
            </a:r>
            <a:endParaRPr sz="1700"/>
          </a:p>
          <a:p>
            <a:pPr indent="-336550" lvl="0" marL="457200" rtl="0" algn="l">
              <a:spcBef>
                <a:spcPts val="1200"/>
              </a:spcBef>
              <a:spcAft>
                <a:spcPts val="0"/>
              </a:spcAft>
              <a:buSzPts val="1700"/>
              <a:buChar char="●"/>
            </a:pPr>
            <a:r>
              <a:rPr lang="en-CA" sz="1600">
                <a:solidFill>
                  <a:srgbClr val="DCDDDE"/>
                </a:solidFill>
                <a:latin typeface="Arial"/>
                <a:ea typeface="Arial"/>
                <a:cs typeface="Arial"/>
                <a:sym typeface="Arial"/>
              </a:rPr>
              <a:t>step 1: prepare training data, the training data need to be same size images for all of them, otherwise we resize them using skimage or opencv, because we are trying to construct a feature vector. </a:t>
            </a:r>
            <a:endParaRPr sz="1600">
              <a:solidFill>
                <a:srgbClr val="DCDDDE"/>
              </a:solidFill>
              <a:latin typeface="Arial"/>
              <a:ea typeface="Arial"/>
              <a:cs typeface="Arial"/>
              <a:sym typeface="Arial"/>
            </a:endParaRPr>
          </a:p>
          <a:p>
            <a:pPr indent="0" lvl="0" marL="457200" rtl="0" algn="l">
              <a:spcBef>
                <a:spcPts val="1200"/>
              </a:spcBef>
              <a:spcAft>
                <a:spcPts val="0"/>
              </a:spcAft>
              <a:buNone/>
            </a:pPr>
            <a:r>
              <a:rPr lang="en-CA" sz="1600">
                <a:solidFill>
                  <a:srgbClr val="DCDDDE"/>
                </a:solidFill>
                <a:latin typeface="Arial"/>
                <a:ea typeface="Arial"/>
                <a:cs typeface="Arial"/>
                <a:sym typeface="Arial"/>
              </a:rPr>
              <a:t>secondly, the training images need to capture only those thing you want to learn on the SVM, in our case it is the </a:t>
            </a:r>
            <a:r>
              <a:rPr lang="en-CA" sz="1600">
                <a:solidFill>
                  <a:srgbClr val="DCDDDE"/>
                </a:solidFill>
                <a:latin typeface="Arial"/>
                <a:ea typeface="Arial"/>
                <a:cs typeface="Arial"/>
                <a:sym typeface="Arial"/>
              </a:rPr>
              <a:t>pedestrians</a:t>
            </a:r>
            <a:r>
              <a:rPr lang="en-CA" sz="1600">
                <a:solidFill>
                  <a:srgbClr val="DCDDDE"/>
                </a:solidFill>
                <a:latin typeface="Arial"/>
                <a:ea typeface="Arial"/>
                <a:cs typeface="Arial"/>
                <a:sym typeface="Arial"/>
              </a:rPr>
              <a:t>, so no other obstacles obscuring the person's shape (so I made the training data from cropping those bounding box) </a:t>
            </a:r>
            <a:endParaRPr sz="1600">
              <a:solidFill>
                <a:srgbClr val="DCDDDE"/>
              </a:solidFill>
              <a:latin typeface="Arial"/>
              <a:ea typeface="Arial"/>
              <a:cs typeface="Arial"/>
              <a:sym typeface="Arial"/>
            </a:endParaRPr>
          </a:p>
          <a:p>
            <a:pPr indent="-336550" lvl="0" marL="457200" rtl="0" algn="l">
              <a:spcBef>
                <a:spcPts val="1200"/>
              </a:spcBef>
              <a:spcAft>
                <a:spcPts val="0"/>
              </a:spcAft>
              <a:buSzPts val="1700"/>
              <a:buChar char="●"/>
            </a:pPr>
            <a:r>
              <a:rPr lang="en-CA" sz="1600">
                <a:solidFill>
                  <a:srgbClr val="DCDDDE"/>
                </a:solidFill>
                <a:latin typeface="Arial"/>
                <a:ea typeface="Arial"/>
                <a:cs typeface="Arial"/>
                <a:sym typeface="Arial"/>
              </a:rPr>
              <a:t>step 2: construct the feature vector, for example: concatenate the HOG of the images and np.histogram of the color channels, and the spatial features. </a:t>
            </a:r>
            <a:endParaRPr sz="1600">
              <a:solidFill>
                <a:srgbClr val="DCDDDE"/>
              </a:solidFill>
              <a:latin typeface="Arial"/>
              <a:ea typeface="Arial"/>
              <a:cs typeface="Arial"/>
              <a:sym typeface="Arial"/>
            </a:endParaRPr>
          </a:p>
          <a:p>
            <a:pPr indent="-336550" lvl="0" marL="457200" rtl="0" algn="l">
              <a:spcBef>
                <a:spcPts val="0"/>
              </a:spcBef>
              <a:spcAft>
                <a:spcPts val="0"/>
              </a:spcAft>
              <a:buSzPts val="1700"/>
              <a:buChar char="●"/>
            </a:pPr>
            <a:r>
              <a:rPr lang="en-CA" sz="1600">
                <a:solidFill>
                  <a:srgbClr val="DCDDDE"/>
                </a:solidFill>
                <a:latin typeface="Arial"/>
                <a:ea typeface="Arial"/>
                <a:cs typeface="Arial"/>
                <a:sym typeface="Arial"/>
              </a:rPr>
              <a:t>step3: train the SVM. This is same as our assignment 2, but we are having two labels, </a:t>
            </a:r>
            <a:r>
              <a:rPr lang="en-CA" sz="1600">
                <a:solidFill>
                  <a:srgbClr val="DCDDDE"/>
                </a:solidFill>
                <a:latin typeface="Arial"/>
                <a:ea typeface="Arial"/>
                <a:cs typeface="Arial"/>
                <a:sym typeface="Arial"/>
              </a:rPr>
              <a:t>pedestrians</a:t>
            </a:r>
            <a:r>
              <a:rPr lang="en-CA" sz="1600">
                <a:solidFill>
                  <a:srgbClr val="DCDDDE"/>
                </a:solidFill>
                <a:latin typeface="Arial"/>
                <a:ea typeface="Arial"/>
                <a:cs typeface="Arial"/>
                <a:sym typeface="Arial"/>
              </a:rPr>
              <a:t> (positive) and non-</a:t>
            </a:r>
            <a:r>
              <a:rPr lang="en-CA" sz="1600">
                <a:solidFill>
                  <a:srgbClr val="DCDDDE"/>
                </a:solidFill>
                <a:latin typeface="Arial"/>
                <a:ea typeface="Arial"/>
                <a:cs typeface="Arial"/>
                <a:sym typeface="Arial"/>
              </a:rPr>
              <a:t>pedestrian</a:t>
            </a:r>
            <a:r>
              <a:rPr lang="en-CA" sz="1600">
                <a:solidFill>
                  <a:srgbClr val="DCDDDE"/>
                </a:solidFill>
                <a:latin typeface="Arial"/>
                <a:ea typeface="Arial"/>
                <a:cs typeface="Arial"/>
                <a:sym typeface="Arial"/>
              </a:rPr>
              <a:t> (negative)</a:t>
            </a:r>
            <a:endParaRPr sz="17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CA"/>
              <a:t>YOLO(You Only Look Once)</a:t>
            </a:r>
            <a:endParaRPr/>
          </a:p>
        </p:txBody>
      </p:sp>
      <p:pic>
        <p:nvPicPr>
          <p:cNvPr id="202" name="Google Shape;202;p24"/>
          <p:cNvPicPr preferRelativeResize="0"/>
          <p:nvPr/>
        </p:nvPicPr>
        <p:blipFill>
          <a:blip r:embed="rId3">
            <a:alphaModFix/>
          </a:blip>
          <a:stretch>
            <a:fillRect/>
          </a:stretch>
        </p:blipFill>
        <p:spPr>
          <a:xfrm>
            <a:off x="1442038" y="1251500"/>
            <a:ext cx="6181725" cy="1390650"/>
          </a:xfrm>
          <a:prstGeom prst="rect">
            <a:avLst/>
          </a:prstGeom>
          <a:noFill/>
          <a:ln>
            <a:noFill/>
          </a:ln>
        </p:spPr>
      </p:pic>
      <p:pic>
        <p:nvPicPr>
          <p:cNvPr id="203" name="Google Shape;203;p24"/>
          <p:cNvPicPr preferRelativeResize="0"/>
          <p:nvPr/>
        </p:nvPicPr>
        <p:blipFill>
          <a:blip r:embed="rId4">
            <a:alphaModFix/>
          </a:blip>
          <a:stretch>
            <a:fillRect/>
          </a:stretch>
        </p:blipFill>
        <p:spPr>
          <a:xfrm>
            <a:off x="2109686" y="2810200"/>
            <a:ext cx="4560291" cy="200899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5"/>
          <p:cNvSpPr txBox="1"/>
          <p:nvPr>
            <p:ph type="title"/>
          </p:nvPr>
        </p:nvSpPr>
        <p:spPr>
          <a:xfrm>
            <a:off x="1297500" y="3780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CA"/>
              <a:t>Results - YOLO without Segmentation</a:t>
            </a:r>
            <a:endParaRPr/>
          </a:p>
        </p:txBody>
      </p:sp>
      <p:pic>
        <p:nvPicPr>
          <p:cNvPr id="209" name="Google Shape;209;p25"/>
          <p:cNvPicPr preferRelativeResize="0"/>
          <p:nvPr/>
        </p:nvPicPr>
        <p:blipFill>
          <a:blip r:embed="rId3">
            <a:alphaModFix/>
          </a:blip>
          <a:stretch>
            <a:fillRect/>
          </a:stretch>
        </p:blipFill>
        <p:spPr>
          <a:xfrm>
            <a:off x="1844300" y="971675"/>
            <a:ext cx="5455400" cy="39562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CA" sz="2700"/>
              <a:t>Advantages</a:t>
            </a:r>
            <a:endParaRPr b="1" sz="2700"/>
          </a:p>
        </p:txBody>
      </p:sp>
      <p:sp>
        <p:nvSpPr>
          <p:cNvPr id="215" name="Google Shape;215;p26"/>
          <p:cNvSpPr txBox="1"/>
          <p:nvPr>
            <p:ph idx="1" type="body"/>
          </p:nvPr>
        </p:nvSpPr>
        <p:spPr>
          <a:xfrm>
            <a:off x="275300" y="2024750"/>
            <a:ext cx="2807700" cy="29112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CA"/>
              <a:t>Higher detection quality (mAP) than R-CNN, SPPnet</a:t>
            </a:r>
            <a:endParaRPr/>
          </a:p>
          <a:p>
            <a:pPr indent="0" lvl="0" marL="0" rtl="0" algn="l">
              <a:spcBef>
                <a:spcPts val="1200"/>
              </a:spcBef>
              <a:spcAft>
                <a:spcPts val="0"/>
              </a:spcAft>
              <a:buNone/>
            </a:pPr>
            <a:r>
              <a:rPr lang="en-CA"/>
              <a:t>Training is single-stage, using a multi-task loss</a:t>
            </a:r>
            <a:endParaRPr/>
          </a:p>
          <a:p>
            <a:pPr indent="0" lvl="0" marL="0" rtl="0" algn="l">
              <a:spcBef>
                <a:spcPts val="1200"/>
              </a:spcBef>
              <a:spcAft>
                <a:spcPts val="0"/>
              </a:spcAft>
              <a:buNone/>
            </a:pPr>
            <a:r>
              <a:rPr lang="en-CA"/>
              <a:t>Training can update all network layers</a:t>
            </a:r>
            <a:endParaRPr/>
          </a:p>
          <a:p>
            <a:pPr indent="0" lvl="0" marL="0" rtl="0" algn="l">
              <a:spcBef>
                <a:spcPts val="1200"/>
              </a:spcBef>
              <a:spcAft>
                <a:spcPts val="0"/>
              </a:spcAft>
              <a:buNone/>
            </a:pPr>
            <a:r>
              <a:rPr lang="en-CA"/>
              <a:t>No disk storage is required for feature caching</a:t>
            </a:r>
            <a:endParaRPr/>
          </a:p>
          <a:p>
            <a:pPr indent="0" lvl="0" marL="0" rtl="0" algn="l">
              <a:spcBef>
                <a:spcPts val="1200"/>
              </a:spcBef>
              <a:spcAft>
                <a:spcPts val="1200"/>
              </a:spcAft>
              <a:buNone/>
            </a:pPr>
            <a:r>
              <a:t/>
            </a:r>
            <a:endParaRPr/>
          </a:p>
        </p:txBody>
      </p:sp>
      <p:sp>
        <p:nvSpPr>
          <p:cNvPr id="216" name="Google Shape;216;p26"/>
          <p:cNvSpPr txBox="1"/>
          <p:nvPr>
            <p:ph idx="1" type="body"/>
          </p:nvPr>
        </p:nvSpPr>
        <p:spPr>
          <a:xfrm>
            <a:off x="3168150" y="2024750"/>
            <a:ext cx="28077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CA"/>
              <a:t>Superb</a:t>
            </a:r>
            <a:r>
              <a:rPr lang="en-CA"/>
              <a:t> speed, </a:t>
            </a:r>
            <a:r>
              <a:rPr lang="en-CA"/>
              <a:t>commonly</a:t>
            </a:r>
            <a:r>
              <a:rPr lang="en-CA"/>
              <a:t> used for real-time object detection</a:t>
            </a:r>
            <a:endParaRPr/>
          </a:p>
          <a:p>
            <a:pPr indent="0" lvl="0" marL="0" rtl="0" algn="l">
              <a:spcBef>
                <a:spcPts val="1200"/>
              </a:spcBef>
              <a:spcAft>
                <a:spcPts val="0"/>
              </a:spcAft>
              <a:buNone/>
            </a:pPr>
            <a:r>
              <a:rPr lang="en-CA"/>
              <a:t>Outperforms  the other detection methods, including DPM and R-CNN</a:t>
            </a:r>
            <a:endParaRPr/>
          </a:p>
          <a:p>
            <a:pPr indent="0" lvl="0" marL="0" rtl="0" algn="l">
              <a:spcBef>
                <a:spcPts val="1200"/>
              </a:spcBef>
              <a:spcAft>
                <a:spcPts val="0"/>
              </a:spcAft>
              <a:buNone/>
            </a:pPr>
            <a:r>
              <a:rPr lang="en-CA"/>
              <a:t>Better performance of overall information</a:t>
            </a:r>
            <a:endParaRPr/>
          </a:p>
          <a:p>
            <a:pPr indent="0" lvl="0" marL="0" rtl="0" algn="l">
              <a:spcBef>
                <a:spcPts val="1200"/>
              </a:spcBef>
              <a:spcAft>
                <a:spcPts val="0"/>
              </a:spcAft>
              <a:buNone/>
            </a:pPr>
            <a:r>
              <a:rPr lang="en-CA"/>
              <a:t>It is a h</a:t>
            </a:r>
            <a:r>
              <a:rPr lang="en-CA"/>
              <a:t>ighly generalized network</a:t>
            </a:r>
            <a:endParaRPr/>
          </a:p>
          <a:p>
            <a:pPr indent="0" lvl="0" marL="0" rtl="0" algn="l">
              <a:spcBef>
                <a:spcPts val="1200"/>
              </a:spcBef>
              <a:spcAft>
                <a:spcPts val="1200"/>
              </a:spcAft>
              <a:buNone/>
            </a:pPr>
            <a:r>
              <a:t/>
            </a:r>
            <a:endParaRPr/>
          </a:p>
        </p:txBody>
      </p:sp>
      <p:sp>
        <p:nvSpPr>
          <p:cNvPr id="217" name="Google Shape;217;p26"/>
          <p:cNvSpPr txBox="1"/>
          <p:nvPr>
            <p:ph idx="1" type="body"/>
          </p:nvPr>
        </p:nvSpPr>
        <p:spPr>
          <a:xfrm>
            <a:off x="5987550" y="2024750"/>
            <a:ext cx="28077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CA"/>
              <a:t>I</a:t>
            </a:r>
            <a:r>
              <a:rPr lang="en-CA"/>
              <a:t>t is invariant to geometric and photometric transformations</a:t>
            </a:r>
            <a:endParaRPr/>
          </a:p>
          <a:p>
            <a:pPr indent="0" lvl="0" marL="0" rtl="0" algn="l">
              <a:spcBef>
                <a:spcPts val="1200"/>
              </a:spcBef>
              <a:spcAft>
                <a:spcPts val="0"/>
              </a:spcAft>
              <a:buNone/>
            </a:pPr>
            <a:r>
              <a:rPr lang="en-CA"/>
              <a:t>Particularly suited for human detection.</a:t>
            </a:r>
            <a:endParaRPr/>
          </a:p>
          <a:p>
            <a:pPr indent="0" lvl="0" marL="0" rtl="0" algn="l">
              <a:spcBef>
                <a:spcPts val="1200"/>
              </a:spcBef>
              <a:spcAft>
                <a:spcPts val="1200"/>
              </a:spcAft>
              <a:buNone/>
            </a:pPr>
            <a:r>
              <a:rPr lang="en-CA"/>
              <a:t>Simplistic features, which  makes the information they can easy to understand.</a:t>
            </a:r>
            <a:endParaRPr/>
          </a:p>
        </p:txBody>
      </p:sp>
      <p:sp>
        <p:nvSpPr>
          <p:cNvPr id="218" name="Google Shape;218;p26"/>
          <p:cNvSpPr txBox="1"/>
          <p:nvPr>
            <p:ph idx="1" type="body"/>
          </p:nvPr>
        </p:nvSpPr>
        <p:spPr>
          <a:xfrm>
            <a:off x="275300" y="1567550"/>
            <a:ext cx="2807700" cy="4119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n-CA"/>
              <a:t>Faster RCNN</a:t>
            </a:r>
            <a:endParaRPr b="1"/>
          </a:p>
        </p:txBody>
      </p:sp>
      <p:sp>
        <p:nvSpPr>
          <p:cNvPr id="219" name="Google Shape;219;p26"/>
          <p:cNvSpPr txBox="1"/>
          <p:nvPr>
            <p:ph idx="1" type="body"/>
          </p:nvPr>
        </p:nvSpPr>
        <p:spPr>
          <a:xfrm>
            <a:off x="3170900" y="1567550"/>
            <a:ext cx="2807700" cy="4119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n-CA"/>
              <a:t>YOLO</a:t>
            </a:r>
            <a:endParaRPr b="1"/>
          </a:p>
        </p:txBody>
      </p:sp>
      <p:sp>
        <p:nvSpPr>
          <p:cNvPr id="220" name="Google Shape;220;p26"/>
          <p:cNvSpPr txBox="1"/>
          <p:nvPr>
            <p:ph idx="1" type="body"/>
          </p:nvPr>
        </p:nvSpPr>
        <p:spPr>
          <a:xfrm>
            <a:off x="5990300" y="1567550"/>
            <a:ext cx="2807700" cy="4119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n-CA"/>
              <a:t>HOG</a:t>
            </a:r>
            <a:endParaRPr b="1"/>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7"/>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CA" sz="2733"/>
              <a:t>References</a:t>
            </a:r>
            <a:endParaRPr b="1" sz="2733"/>
          </a:p>
          <a:p>
            <a:pPr indent="0" lvl="0" marL="0" rtl="0" algn="l">
              <a:spcBef>
                <a:spcPts val="0"/>
              </a:spcBef>
              <a:spcAft>
                <a:spcPts val="0"/>
              </a:spcAft>
              <a:buNone/>
            </a:pPr>
            <a:r>
              <a:t/>
            </a:r>
            <a:endParaRPr/>
          </a:p>
        </p:txBody>
      </p:sp>
      <p:sp>
        <p:nvSpPr>
          <p:cNvPr id="226" name="Google Shape;226;p27"/>
          <p:cNvSpPr txBox="1"/>
          <p:nvPr>
            <p:ph idx="1" type="body"/>
          </p:nvPr>
        </p:nvSpPr>
        <p:spPr>
          <a:xfrm>
            <a:off x="1297500" y="1013825"/>
            <a:ext cx="7038900" cy="3853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CA" sz="1400" u="sng">
                <a:solidFill>
                  <a:schemeClr val="hlink"/>
                </a:solidFill>
                <a:hlinkClick r:id="rId3"/>
              </a:rPr>
              <a:t>https://towardsdatascience.com/a-comprehensive-guide-to-convolutional-neural-networks-the-eli5-way-3bd2b1164a53</a:t>
            </a:r>
            <a:endParaRPr sz="1400"/>
          </a:p>
          <a:p>
            <a:pPr indent="0" lvl="0" marL="0" rtl="0" algn="l">
              <a:spcBef>
                <a:spcPts val="1200"/>
              </a:spcBef>
              <a:spcAft>
                <a:spcPts val="0"/>
              </a:spcAft>
              <a:buNone/>
            </a:pPr>
            <a:r>
              <a:rPr lang="en-CA" sz="1400" u="sng">
                <a:solidFill>
                  <a:schemeClr val="hlink"/>
                </a:solidFill>
                <a:hlinkClick r:id="rId4"/>
              </a:rPr>
              <a:t>https://analyticsindiamag.com/top-8-algorithms-for-object-detection/</a:t>
            </a:r>
            <a:endParaRPr sz="1400"/>
          </a:p>
          <a:p>
            <a:pPr indent="0" lvl="0" marL="0" rtl="0" algn="l">
              <a:spcBef>
                <a:spcPts val="1200"/>
              </a:spcBef>
              <a:spcAft>
                <a:spcPts val="0"/>
              </a:spcAft>
              <a:buNone/>
            </a:pPr>
            <a:r>
              <a:rPr lang="en-CA" sz="1400" u="sng">
                <a:solidFill>
                  <a:schemeClr val="hlink"/>
                </a:solidFill>
                <a:hlinkClick r:id="rId5"/>
              </a:rPr>
              <a:t>https://papers.nips.cc/paper/2015/file/14bfa6bb14875e45bba028a21ed38046-Paper.pdf</a:t>
            </a:r>
            <a:endParaRPr sz="1400"/>
          </a:p>
          <a:p>
            <a:pPr indent="0" lvl="0" marL="0" rtl="0" algn="l">
              <a:spcBef>
                <a:spcPts val="1200"/>
              </a:spcBef>
              <a:spcAft>
                <a:spcPts val="0"/>
              </a:spcAft>
              <a:buNone/>
            </a:pPr>
            <a:r>
              <a:rPr lang="en-CA" sz="1400" u="sng">
                <a:solidFill>
                  <a:schemeClr val="hlink"/>
                </a:solidFill>
                <a:hlinkClick r:id="rId6"/>
              </a:rPr>
              <a:t>https://www.cv-foundation.org/openaccess/content_cvpr_2016/papers/Redmon_You_Only_Look_CVPR_2016_paper.pdf</a:t>
            </a:r>
            <a:endParaRPr sz="1400"/>
          </a:p>
          <a:p>
            <a:pPr indent="0" lvl="0" marL="0" rtl="0" algn="l">
              <a:spcBef>
                <a:spcPts val="1200"/>
              </a:spcBef>
              <a:spcAft>
                <a:spcPts val="0"/>
              </a:spcAft>
              <a:buNone/>
            </a:pPr>
            <a:r>
              <a:rPr lang="en-CA" sz="1400" u="sng">
                <a:solidFill>
                  <a:schemeClr val="hlink"/>
                </a:solidFill>
                <a:hlinkClick r:id="rId7"/>
              </a:rPr>
              <a:t>https://software.intel.com/content/www/us/en/develop/documentation/ipp-dev-reference/top/volume-2-image-processing/computer-vision/feature-detection-functions/histogram-of-oriented-gradients-hog-descriptor.html</a:t>
            </a:r>
            <a:endParaRPr sz="1400"/>
          </a:p>
          <a:p>
            <a:pPr indent="0" lvl="0" marL="0" rtl="0" algn="l">
              <a:spcBef>
                <a:spcPts val="1200"/>
              </a:spcBef>
              <a:spcAft>
                <a:spcPts val="0"/>
              </a:spcAft>
              <a:buNone/>
            </a:pPr>
            <a:r>
              <a:rPr lang="en-CA" sz="1400" u="sng">
                <a:solidFill>
                  <a:schemeClr val="hlink"/>
                </a:solidFill>
                <a:hlinkClick r:id="rId8"/>
              </a:rPr>
              <a:t>https://www.cis.upenn.edu/~jshi/ped_html/</a:t>
            </a:r>
            <a:endParaRPr sz="1400"/>
          </a:p>
          <a:p>
            <a:pPr indent="0" lvl="0" marL="0" rtl="0" algn="l">
              <a:spcBef>
                <a:spcPts val="1200"/>
              </a:spcBef>
              <a:spcAft>
                <a:spcPts val="1200"/>
              </a:spcAft>
              <a:buNone/>
            </a:pPr>
            <a:r>
              <a:rPr lang="en-CA" sz="1400" u="sng">
                <a:solidFill>
                  <a:schemeClr val="hlink"/>
                </a:solidFill>
                <a:hlinkClick r:id="rId9"/>
              </a:rPr>
              <a:t>https://blog.paperspace.com/faster-r-cnn-explained-object-detection/</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CA" sz="2700"/>
              <a:t>Convolutional Neural Networks (CNN)</a:t>
            </a:r>
            <a:endParaRPr b="1" sz="2700"/>
          </a:p>
        </p:txBody>
      </p:sp>
      <p:pic>
        <p:nvPicPr>
          <p:cNvPr id="141" name="Google Shape;141;p14"/>
          <p:cNvPicPr preferRelativeResize="0"/>
          <p:nvPr/>
        </p:nvPicPr>
        <p:blipFill>
          <a:blip r:embed="rId3">
            <a:alphaModFix/>
          </a:blip>
          <a:stretch>
            <a:fillRect/>
          </a:stretch>
        </p:blipFill>
        <p:spPr>
          <a:xfrm>
            <a:off x="152400" y="1688850"/>
            <a:ext cx="8839200" cy="298631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CA" sz="2800"/>
              <a:t>Algorithms</a:t>
            </a:r>
            <a:endParaRPr b="1" sz="2800"/>
          </a:p>
        </p:txBody>
      </p:sp>
      <p:sp>
        <p:nvSpPr>
          <p:cNvPr id="147" name="Google Shape;147;p1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CA"/>
              <a:t>Fast R-CNN </a:t>
            </a:r>
            <a:endParaRPr/>
          </a:p>
          <a:p>
            <a:pPr indent="-311150" lvl="0" marL="457200" rtl="0" algn="l">
              <a:spcBef>
                <a:spcPts val="0"/>
              </a:spcBef>
              <a:spcAft>
                <a:spcPts val="0"/>
              </a:spcAft>
              <a:buSzPts val="1300"/>
              <a:buChar char="●"/>
            </a:pPr>
            <a:r>
              <a:rPr b="1" lang="en-CA"/>
              <a:t>Faster R-CNN</a:t>
            </a:r>
            <a:endParaRPr b="1"/>
          </a:p>
          <a:p>
            <a:pPr indent="-311150" lvl="0" marL="457200" rtl="0" algn="l">
              <a:spcBef>
                <a:spcPts val="0"/>
              </a:spcBef>
              <a:spcAft>
                <a:spcPts val="0"/>
              </a:spcAft>
              <a:buSzPts val="1300"/>
              <a:buChar char="●"/>
            </a:pPr>
            <a:r>
              <a:rPr b="1" lang="en-CA"/>
              <a:t>You Only Look Once (YOLO)</a:t>
            </a:r>
            <a:endParaRPr b="1"/>
          </a:p>
          <a:p>
            <a:pPr indent="-311150" lvl="0" marL="457200" rtl="0" algn="l">
              <a:spcBef>
                <a:spcPts val="0"/>
              </a:spcBef>
              <a:spcAft>
                <a:spcPts val="0"/>
              </a:spcAft>
              <a:buSzPts val="1300"/>
              <a:buChar char="●"/>
            </a:pPr>
            <a:r>
              <a:rPr b="1" lang="en-CA"/>
              <a:t>Histogram of Oriented Gradients (HOG)</a:t>
            </a:r>
            <a:endParaRPr b="1"/>
          </a:p>
          <a:p>
            <a:pPr indent="-311150" lvl="0" marL="457200" rtl="0" algn="l">
              <a:spcBef>
                <a:spcPts val="0"/>
              </a:spcBef>
              <a:spcAft>
                <a:spcPts val="0"/>
              </a:spcAft>
              <a:buSzPts val="1300"/>
              <a:buChar char="●"/>
            </a:pPr>
            <a:r>
              <a:rPr lang="en-CA"/>
              <a:t>Single Shot Detector(SSD)</a:t>
            </a:r>
            <a:endParaRPr/>
          </a:p>
          <a:p>
            <a:pPr indent="-311150" lvl="0" marL="457200" rtl="0" algn="l">
              <a:spcBef>
                <a:spcPts val="0"/>
              </a:spcBef>
              <a:spcAft>
                <a:spcPts val="0"/>
              </a:spcAft>
              <a:buSzPts val="1300"/>
              <a:buChar char="●"/>
            </a:pPr>
            <a:r>
              <a:rPr lang="en-CA"/>
              <a:t>Spatial Pyramid Pooling</a:t>
            </a:r>
            <a:endParaRPr/>
          </a:p>
          <a:p>
            <a:pPr indent="-311150" lvl="0" marL="457200" rtl="0" algn="l">
              <a:spcBef>
                <a:spcPts val="0"/>
              </a:spcBef>
              <a:spcAft>
                <a:spcPts val="0"/>
              </a:spcAft>
              <a:buSzPts val="1300"/>
              <a:buChar char="●"/>
            </a:pPr>
            <a:r>
              <a:rPr lang="en-CA"/>
              <a:t>R-CNN</a:t>
            </a:r>
            <a:endParaRPr/>
          </a:p>
          <a:p>
            <a:pPr indent="-311150" lvl="0" marL="457200" rtl="0" algn="l">
              <a:spcBef>
                <a:spcPts val="0"/>
              </a:spcBef>
              <a:spcAft>
                <a:spcPts val="0"/>
              </a:spcAft>
              <a:buSzPts val="1300"/>
              <a:buChar char="●"/>
            </a:pPr>
            <a:r>
              <a:rPr lang="en-CA"/>
              <a:t>R-FCN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CA" sz="2600"/>
              <a:t>Dataset</a:t>
            </a:r>
            <a:endParaRPr b="1" sz="2600"/>
          </a:p>
        </p:txBody>
      </p:sp>
      <p:sp>
        <p:nvSpPr>
          <p:cNvPr id="153" name="Google Shape;153;p1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CA" sz="1700"/>
              <a:t>Penn-Fudan Database for Pedestrian Detection and Segmentation</a:t>
            </a:r>
            <a:endParaRPr sz="1700"/>
          </a:p>
          <a:p>
            <a:pPr indent="0" lvl="0" marL="0" rtl="0" algn="l">
              <a:spcBef>
                <a:spcPts val="0"/>
              </a:spcBef>
              <a:spcAft>
                <a:spcPts val="1200"/>
              </a:spcAft>
              <a:buNone/>
            </a:pPr>
            <a:r>
              <a:t/>
            </a:r>
            <a:endParaRPr/>
          </a:p>
        </p:txBody>
      </p:sp>
      <p:pic>
        <p:nvPicPr>
          <p:cNvPr id="154" name="Google Shape;154;p16"/>
          <p:cNvPicPr preferRelativeResize="0"/>
          <p:nvPr/>
        </p:nvPicPr>
        <p:blipFill>
          <a:blip r:embed="rId3">
            <a:alphaModFix/>
          </a:blip>
          <a:stretch>
            <a:fillRect/>
          </a:stretch>
        </p:blipFill>
        <p:spPr>
          <a:xfrm>
            <a:off x="1297500" y="2141003"/>
            <a:ext cx="7038900" cy="221123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CA"/>
              <a:t>Faster-RCNN</a:t>
            </a:r>
            <a:endParaRPr/>
          </a:p>
        </p:txBody>
      </p:sp>
      <p:sp>
        <p:nvSpPr>
          <p:cNvPr id="160" name="Google Shape;160;p1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1" name="Google Shape;161;p17"/>
          <p:cNvPicPr preferRelativeResize="0"/>
          <p:nvPr/>
        </p:nvPicPr>
        <p:blipFill>
          <a:blip r:embed="rId3">
            <a:alphaModFix/>
          </a:blip>
          <a:stretch>
            <a:fillRect/>
          </a:stretch>
        </p:blipFill>
        <p:spPr>
          <a:xfrm>
            <a:off x="1274663" y="1567550"/>
            <a:ext cx="7084575" cy="3142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8"/>
          <p:cNvSpPr txBox="1"/>
          <p:nvPr>
            <p:ph type="title"/>
          </p:nvPr>
        </p:nvSpPr>
        <p:spPr>
          <a:xfrm>
            <a:off x="1297500" y="3780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CA"/>
              <a:t>Results - Faster CNN with Segmentation</a:t>
            </a:r>
            <a:endParaRPr/>
          </a:p>
        </p:txBody>
      </p:sp>
      <p:pic>
        <p:nvPicPr>
          <p:cNvPr id="167" name="Google Shape;167;p18"/>
          <p:cNvPicPr preferRelativeResize="0"/>
          <p:nvPr/>
        </p:nvPicPr>
        <p:blipFill rotWithShape="1">
          <a:blip r:embed="rId3">
            <a:alphaModFix/>
          </a:blip>
          <a:srcRect b="5177" l="1464" r="2804" t="0"/>
          <a:stretch/>
        </p:blipFill>
        <p:spPr>
          <a:xfrm>
            <a:off x="2269725" y="1161900"/>
            <a:ext cx="5023625" cy="36203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CA"/>
              <a:t>Histogram of Oriented Gradients (HOG)</a:t>
            </a:r>
            <a:endParaRPr/>
          </a:p>
        </p:txBody>
      </p:sp>
      <p:pic>
        <p:nvPicPr>
          <p:cNvPr id="173" name="Google Shape;173;p19"/>
          <p:cNvPicPr preferRelativeResize="0"/>
          <p:nvPr/>
        </p:nvPicPr>
        <p:blipFill>
          <a:blip r:embed="rId3">
            <a:alphaModFix/>
          </a:blip>
          <a:stretch>
            <a:fillRect/>
          </a:stretch>
        </p:blipFill>
        <p:spPr>
          <a:xfrm>
            <a:off x="1924025" y="1307850"/>
            <a:ext cx="5184349" cy="3270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0"/>
          <p:cNvPicPr preferRelativeResize="0"/>
          <p:nvPr/>
        </p:nvPicPr>
        <p:blipFill>
          <a:blip r:embed="rId3">
            <a:alphaModFix/>
          </a:blip>
          <a:stretch>
            <a:fillRect/>
          </a:stretch>
        </p:blipFill>
        <p:spPr>
          <a:xfrm>
            <a:off x="947625" y="119988"/>
            <a:ext cx="7109476" cy="4903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1"/>
          <p:cNvSpPr txBox="1"/>
          <p:nvPr>
            <p:ph type="title"/>
          </p:nvPr>
        </p:nvSpPr>
        <p:spPr>
          <a:xfrm>
            <a:off x="1297500" y="3780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CA"/>
              <a:t>Results - HOG descriptor with an SVM</a:t>
            </a:r>
            <a:endParaRPr/>
          </a:p>
        </p:txBody>
      </p:sp>
      <p:pic>
        <p:nvPicPr>
          <p:cNvPr id="184" name="Google Shape;184;p21"/>
          <p:cNvPicPr preferRelativeResize="0"/>
          <p:nvPr/>
        </p:nvPicPr>
        <p:blipFill rotWithShape="1">
          <a:blip r:embed="rId3">
            <a:alphaModFix/>
          </a:blip>
          <a:srcRect b="0" l="3010" r="2623" t="0"/>
          <a:stretch/>
        </p:blipFill>
        <p:spPr>
          <a:xfrm>
            <a:off x="2021400" y="1097725"/>
            <a:ext cx="5121801" cy="39046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